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FFCC"/>
    <a:srgbClr val="D09CE8"/>
    <a:srgbClr val="F96F6F"/>
    <a:srgbClr val="99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714" autoAdjust="0"/>
  </p:normalViewPr>
  <p:slideViewPr>
    <p:cSldViewPr>
      <p:cViewPr varScale="1">
        <p:scale>
          <a:sx n="88" d="100"/>
          <a:sy n="88" d="100"/>
        </p:scale>
        <p:origin x="-90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BB2C6A3-305A-4E8E-80B8-6DE956AECAE3}" type="datetimeFigureOut">
              <a:rPr lang="en-US" smtClean="0"/>
              <a:t>2/14/2017</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B94E6AF-A7BF-427B-B793-1DC0C98D0DA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B2C6A3-305A-4E8E-80B8-6DE956AECAE3}" type="datetimeFigureOut">
              <a:rPr lang="en-US" smtClean="0"/>
              <a:t>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B2C6A3-305A-4E8E-80B8-6DE956AECAE3}" type="datetimeFigureOut">
              <a:rPr lang="en-US" smtClean="0"/>
              <a:t>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B2C6A3-305A-4E8E-80B8-6DE956AECAE3}" type="datetimeFigureOut">
              <a:rPr lang="en-US" smtClean="0"/>
              <a:t>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BB2C6A3-305A-4E8E-80B8-6DE956AECAE3}" type="datetimeFigureOut">
              <a:rPr lang="en-US" smtClean="0"/>
              <a:t>2/14/2017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94E6AF-A7BF-427B-B793-1DC0C98D0DA0}"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B2C6A3-305A-4E8E-80B8-6DE956AECAE3}" type="datetimeFigureOut">
              <a:rPr lang="en-US" smtClean="0"/>
              <a:t>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BB2C6A3-305A-4E8E-80B8-6DE956AECAE3}" type="datetimeFigureOut">
              <a:rPr lang="en-US" smtClean="0"/>
              <a:t>2/14/2017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B2C6A3-305A-4E8E-80B8-6DE956AECAE3}" type="datetimeFigureOut">
              <a:rPr lang="en-US" smtClean="0"/>
              <a:t>2/14/2017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B2C6A3-305A-4E8E-80B8-6DE956AECAE3}" type="datetimeFigureOut">
              <a:rPr lang="en-US" smtClean="0"/>
              <a:t>2/14/2017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BB2C6A3-305A-4E8E-80B8-6DE956AECAE3}" type="datetimeFigureOut">
              <a:rPr lang="en-US" smtClean="0"/>
              <a:t>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94E6AF-A7BF-427B-B793-1DC0C98D0DA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B2C6A3-305A-4E8E-80B8-6DE956AECAE3}" type="datetimeFigureOut">
              <a:rPr lang="en-US" smtClean="0"/>
              <a:t>2/14/2017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B94E6AF-A7BF-427B-B793-1DC0C98D0DA0}"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BB2C6A3-305A-4E8E-80B8-6DE956AECAE3}" type="datetimeFigureOut">
              <a:rPr lang="en-US" smtClean="0"/>
              <a:t>2/14/2017</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B94E6AF-A7BF-427B-B793-1DC0C98D0DA0}"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Work\Supratb\Popular Packers\Popular Packers\Images\PACKERS AND MOVERS IN KOLKATA.jpg"/>
          <p:cNvPicPr>
            <a:picLocks noChangeAspect="1" noChangeArrowheads="1"/>
          </p:cNvPicPr>
          <p:nvPr/>
        </p:nvPicPr>
        <p:blipFill>
          <a:blip r:embed="rId2"/>
          <a:srcRect/>
          <a:stretch>
            <a:fillRect/>
          </a:stretch>
        </p:blipFill>
        <p:spPr bwMode="auto">
          <a:xfrm>
            <a:off x="1752600" y="3124200"/>
            <a:ext cx="5715000" cy="3352800"/>
          </a:xfrm>
          <a:prstGeom prst="snipRoundRect">
            <a:avLst>
              <a:gd name="adj1" fmla="val 18615"/>
              <a:gd name="adj2" fmla="val 17641"/>
            </a:avLst>
          </a:prstGeom>
          <a:ln w="88900" cap="sq" cmpd="thickThin">
            <a:solidFill>
              <a:srgbClr val="000000"/>
            </a:solidFill>
            <a:prstDash val="solid"/>
            <a:miter lim="800000"/>
          </a:ln>
          <a:effectLst>
            <a:innerShdw blurRad="76200">
              <a:srgbClr val="000000"/>
            </a:innerShdw>
          </a:effectLst>
        </p:spPr>
      </p:pic>
      <p:sp>
        <p:nvSpPr>
          <p:cNvPr id="5" name="Oval 4"/>
          <p:cNvSpPr/>
          <p:nvPr/>
        </p:nvSpPr>
        <p:spPr>
          <a:xfrm>
            <a:off x="914400" y="914400"/>
            <a:ext cx="7239000" cy="152400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Welcome To Best Packers &amp; Movers Service Provider in Kolkata- Popular Packers &amp; Movers</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advClick="0" advTm="0">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Horizontal)">
                                      <p:cBhvr>
                                        <p:cTn id="7" dur="500"/>
                                        <p:tgtEl>
                                          <p:spTgt spid="1026"/>
                                        </p:tgtEl>
                                      </p:cBhvr>
                                    </p:animEffect>
                                  </p:childTnLst>
                                </p:cTn>
                              </p:par>
                            </p:childTnLst>
                          </p:cTn>
                        </p:par>
                        <p:par>
                          <p:cTn id="8" fill="hold">
                            <p:stCondLst>
                              <p:cond delay="500"/>
                            </p:stCondLst>
                            <p:childTnLst>
                              <p:par>
                                <p:cTn id="9" presetID="8" presetClass="emph" presetSubtype="0" fill="hold" nodeType="afterEffect">
                                  <p:stCondLst>
                                    <p:cond delay="0"/>
                                  </p:stCondLst>
                                  <p:childTnLst>
                                    <p:animRot by="21600000">
                                      <p:cBhvr>
                                        <p:cTn id="10" dur="2000" fill="hold"/>
                                        <p:tgtEl>
                                          <p:spTgt spid="5">
                                            <p:txEl>
                                              <p:pRg st="0" end="0"/>
                                            </p:txEl>
                                          </p:spTgt>
                                        </p:tgtEl>
                                        <p:attrNameLst>
                                          <p:attrName>r</p:attrName>
                                        </p:attrNameLst>
                                      </p:cBhvr>
                                    </p:animRot>
                                  </p:childTnLst>
                                </p:cTn>
                              </p:par>
                            </p:childTnLst>
                          </p:cTn>
                        </p:par>
                        <p:par>
                          <p:cTn id="11" fill="hold">
                            <p:stCondLst>
                              <p:cond delay="2500"/>
                            </p:stCondLst>
                            <p:childTnLst>
                              <p:par>
                                <p:cTn id="12" presetID="13" presetClass="entr" presetSubtype="16" fill="hold" grpId="0" nodeType="afterEffect">
                                  <p:stCondLst>
                                    <p:cond delay="0"/>
                                  </p:stCondLst>
                                  <p:childTnLst>
                                    <p:set>
                                      <p:cBhvr>
                                        <p:cTn id="13" dur="1" fill="hold">
                                          <p:stCondLst>
                                            <p:cond delay="0"/>
                                          </p:stCondLst>
                                        </p:cTn>
                                        <p:tgtEl>
                                          <p:spTgt spid="5">
                                            <p:bg/>
                                          </p:spTgt>
                                        </p:tgtEl>
                                        <p:attrNameLst>
                                          <p:attrName>style.visibility</p:attrName>
                                        </p:attrNameLst>
                                      </p:cBhvr>
                                      <p:to>
                                        <p:strVal val="visible"/>
                                      </p:to>
                                    </p:set>
                                    <p:animEffect transition="in" filter="plus(in)">
                                      <p:cBhvr>
                                        <p:cTn id="14" dur="2000"/>
                                        <p:tgtEl>
                                          <p:spTgt spid="5">
                                            <p:bg/>
                                          </p:spTgt>
                                        </p:tgtEl>
                                      </p:cBhvr>
                                    </p:animEffect>
                                  </p:childTnLst>
                                </p:cTn>
                              </p:par>
                            </p:childTnLst>
                          </p:cTn>
                        </p:par>
                        <p:par>
                          <p:cTn id="15" fill="hold">
                            <p:stCondLst>
                              <p:cond delay="4500"/>
                            </p:stCondLst>
                            <p:childTnLst>
                              <p:par>
                                <p:cTn id="16" presetID="13" presetClass="entr" presetSubtype="16" fill="hold" grpId="0" nodeType="after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plus(in)">
                                      <p:cBhvr>
                                        <p:cTn id="18"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1">
                <a:lumMod val="75000"/>
                <a:alpha val="9700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4" name="Cloud Callout 3"/>
          <p:cNvSpPr/>
          <p:nvPr/>
        </p:nvSpPr>
        <p:spPr>
          <a:xfrm>
            <a:off x="5638800" y="609600"/>
            <a:ext cx="3200400" cy="2590800"/>
          </a:xfrm>
          <a:prstGeom prst="cloudCallout">
            <a:avLst>
              <a:gd name="adj1" fmla="val -21209"/>
              <a:gd name="adj2" fmla="val 63839"/>
            </a:avLst>
          </a:prstGeom>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600" b="1" dirty="0" smtClean="0">
              <a:solidFill>
                <a:srgbClr val="002060"/>
              </a:solidFill>
              <a:effectLst>
                <a:outerShdw blurRad="38100" dist="38100" dir="2700000" algn="tl">
                  <a:srgbClr val="000000">
                    <a:alpha val="43137"/>
                  </a:srgbClr>
                </a:outerShdw>
              </a:effectLst>
              <a:latin typeface="Adobe Garamond Pro Bold" pitchFamily="18" charset="0"/>
            </a:endParaRPr>
          </a:p>
          <a:p>
            <a:pPr algn="ctr"/>
            <a:r>
              <a:rPr lang="en-US" sz="1600" b="1" dirty="0" smtClean="0">
                <a:solidFill>
                  <a:srgbClr val="002060"/>
                </a:solidFill>
                <a:effectLst>
                  <a:outerShdw blurRad="38100" dist="38100" dir="2700000" algn="tl">
                    <a:srgbClr val="000000">
                      <a:alpha val="43137"/>
                    </a:srgbClr>
                  </a:outerShdw>
                </a:effectLst>
                <a:latin typeface="Adobe Garamond Pro Bold" pitchFamily="18" charset="0"/>
              </a:rPr>
              <a:t>If you are planning to relocate from current </a:t>
            </a:r>
            <a:br>
              <a:rPr lang="en-US" sz="1600" b="1" dirty="0" smtClean="0">
                <a:solidFill>
                  <a:srgbClr val="002060"/>
                </a:solidFill>
                <a:effectLst>
                  <a:outerShdw blurRad="38100" dist="38100" dir="2700000" algn="tl">
                    <a:srgbClr val="000000">
                      <a:alpha val="43137"/>
                    </a:srgbClr>
                  </a:outerShdw>
                </a:effectLst>
                <a:latin typeface="Adobe Garamond Pro Bold" pitchFamily="18" charset="0"/>
              </a:rPr>
            </a:br>
            <a:r>
              <a:rPr lang="en-US" sz="1600" b="1" dirty="0" smtClean="0">
                <a:solidFill>
                  <a:srgbClr val="002060"/>
                </a:solidFill>
                <a:effectLst>
                  <a:outerShdw blurRad="38100" dist="38100" dir="2700000" algn="tl">
                    <a:srgbClr val="000000">
                      <a:alpha val="43137"/>
                    </a:srgbClr>
                  </a:outerShdw>
                </a:effectLst>
                <a:latin typeface="Adobe Garamond Pro Bold" pitchFamily="18" charset="0"/>
              </a:rPr>
              <a:t>location to some other location and worried about </a:t>
            </a:r>
            <a:br>
              <a:rPr lang="en-US" sz="1600" b="1" dirty="0" smtClean="0">
                <a:solidFill>
                  <a:srgbClr val="002060"/>
                </a:solidFill>
                <a:effectLst>
                  <a:outerShdw blurRad="38100" dist="38100" dir="2700000" algn="tl">
                    <a:srgbClr val="000000">
                      <a:alpha val="43137"/>
                    </a:srgbClr>
                  </a:outerShdw>
                </a:effectLst>
                <a:latin typeface="Adobe Garamond Pro Bold" pitchFamily="18" charset="0"/>
              </a:rPr>
            </a:br>
            <a:r>
              <a:rPr lang="en-US" sz="1600" b="1" dirty="0" smtClean="0">
                <a:solidFill>
                  <a:srgbClr val="002060"/>
                </a:solidFill>
                <a:effectLst>
                  <a:outerShdw blurRad="38100" dist="38100" dir="2700000" algn="tl">
                    <a:srgbClr val="000000">
                      <a:alpha val="43137"/>
                    </a:srgbClr>
                  </a:outerShdw>
                </a:effectLst>
                <a:latin typeface="Adobe Garamond Pro Bold" pitchFamily="18" charset="0"/>
              </a:rPr>
              <a:t>shifting heavy and costly goods. Now don't worry</a:t>
            </a:r>
            <a:endParaRPr lang="en-US" sz="1600" b="1" dirty="0">
              <a:solidFill>
                <a:srgbClr val="002060"/>
              </a:solidFill>
              <a:effectLst>
                <a:outerShdw blurRad="38100" dist="38100" dir="2700000" algn="tl">
                  <a:srgbClr val="000000">
                    <a:alpha val="43137"/>
                  </a:srgbClr>
                </a:outerShdw>
              </a:effectLst>
              <a:latin typeface="Adobe Garamond Pro Bold" pitchFamily="18" charset="0"/>
            </a:endParaRPr>
          </a:p>
        </p:txBody>
      </p:sp>
      <p:pic>
        <p:nvPicPr>
          <p:cNvPr id="2051" name="Picture 3"/>
          <p:cNvPicPr>
            <a:picLocks noChangeAspect="1" noChangeArrowheads="1"/>
          </p:cNvPicPr>
          <p:nvPr/>
        </p:nvPicPr>
        <p:blipFill>
          <a:blip r:embed="rId2">
            <a:duotone>
              <a:prstClr val="black"/>
              <a:schemeClr val="accent1">
                <a:tint val="45000"/>
                <a:satMod val="400000"/>
              </a:schemeClr>
            </a:duotone>
            <a:lum bright="-16000" contrast="4000"/>
          </a:blip>
          <a:srcRect/>
          <a:stretch>
            <a:fillRect/>
          </a:stretch>
        </p:blipFill>
        <p:spPr bwMode="auto">
          <a:xfrm>
            <a:off x="5410200" y="3733800"/>
            <a:ext cx="1460729" cy="2447925"/>
          </a:xfrm>
          <a:prstGeom prst="rect">
            <a:avLst/>
          </a:prstGeom>
          <a:ln w="88900" cap="sq" cmpd="thickThin">
            <a:solidFill>
              <a:srgbClr val="000000"/>
            </a:solidFill>
            <a:prstDash val="solid"/>
            <a:miter lim="800000"/>
          </a:ln>
          <a:effectLst>
            <a:innerShdw blurRad="76200">
              <a:srgbClr val="000000"/>
            </a:innerShdw>
          </a:effectLst>
        </p:spPr>
      </p:pic>
      <p:pic>
        <p:nvPicPr>
          <p:cNvPr id="2053" name="Picture 5" descr="E:\Work\Supratb\Popular Packers\Popular Packers\Images\How PACKERS AND MOVERS IN KOLKATA serve you better and all that you need to know.jpg"/>
          <p:cNvPicPr>
            <a:picLocks noChangeAspect="1" noChangeArrowheads="1"/>
          </p:cNvPicPr>
          <p:nvPr/>
        </p:nvPicPr>
        <p:blipFill>
          <a:blip r:embed="rId3"/>
          <a:srcRect/>
          <a:stretch>
            <a:fillRect/>
          </a:stretch>
        </p:blipFill>
        <p:spPr bwMode="auto">
          <a:xfrm>
            <a:off x="533400" y="1219200"/>
            <a:ext cx="4316413" cy="5029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advClick="0" advTm="0">
    <p:cover dir="l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after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plus(in)">
                                      <p:cBhvr>
                                        <p:cTn id="7" dur="2000"/>
                                        <p:tgtEl>
                                          <p:spTgt spid="2053"/>
                                        </p:tgtEl>
                                      </p:cBhvr>
                                    </p:animEffect>
                                  </p:childTnLst>
                                </p:cTn>
                              </p:par>
                            </p:childTnLst>
                          </p:cTn>
                        </p:par>
                        <p:par>
                          <p:cTn id="8" fill="hold">
                            <p:stCondLst>
                              <p:cond delay="2000"/>
                            </p:stCondLst>
                            <p:childTnLst>
                              <p:par>
                                <p:cTn id="9" presetID="26" presetClass="emph" presetSubtype="0" fill="hold" nodeType="afterEffect">
                                  <p:stCondLst>
                                    <p:cond delay="0"/>
                                  </p:stCondLst>
                                  <p:childTnLst>
                                    <p:animEffect transition="out" filter="fade">
                                      <p:cBhvr>
                                        <p:cTn id="10" dur="500" tmFilter="0, 0; .2, .5; .8, .5; 1, 0"/>
                                        <p:tgtEl>
                                          <p:spTgt spid="4">
                                            <p:txEl>
                                              <p:pRg st="1" end="1"/>
                                            </p:txEl>
                                          </p:spTgt>
                                        </p:tgtEl>
                                      </p:cBhvr>
                                    </p:animEffect>
                                    <p:animScale>
                                      <p:cBhvr>
                                        <p:cTn id="11" dur="250" autoRev="1" fill="hold"/>
                                        <p:tgtEl>
                                          <p:spTgt spid="4">
                                            <p:txEl>
                                              <p:pRg st="1" end="1"/>
                                            </p:txEl>
                                          </p:spTgt>
                                        </p:tgtEl>
                                      </p:cBhvr>
                                      <p:by x="105000" y="105000"/>
                                    </p:animScale>
                                  </p:childTnLst>
                                </p:cTn>
                              </p:par>
                            </p:childTnLst>
                          </p:cTn>
                        </p:par>
                        <p:par>
                          <p:cTn id="12" fill="hold">
                            <p:stCondLst>
                              <p:cond delay="2500"/>
                            </p:stCondLst>
                            <p:childTnLst>
                              <p:par>
                                <p:cTn id="13" presetID="8" presetClass="emph" presetSubtype="0" fill="hold" grpId="0" nodeType="afterEffect">
                                  <p:stCondLst>
                                    <p:cond delay="0"/>
                                  </p:stCondLst>
                                  <p:childTnLst>
                                    <p:animRot by="21600000">
                                      <p:cBhvr>
                                        <p:cTn id="14" dur="2000" fill="hold"/>
                                        <p:tgtEl>
                                          <p:spTgt spid="4">
                                            <p:bg/>
                                          </p:spTgt>
                                        </p:tgtEl>
                                        <p:attrNameLst>
                                          <p:attrName>r</p:attrName>
                                        </p:attrNameLst>
                                      </p:cBhvr>
                                    </p:animRot>
                                  </p:childTnLst>
                                </p:cTn>
                              </p:par>
                            </p:childTnLst>
                          </p:cTn>
                        </p:par>
                        <p:par>
                          <p:cTn id="15" fill="hold">
                            <p:stCondLst>
                              <p:cond delay="4500"/>
                            </p:stCondLst>
                            <p:childTnLst>
                              <p:par>
                                <p:cTn id="16" presetID="8" presetClass="emph" presetSubtype="0" fill="hold" grpId="0" nodeType="afterEffect">
                                  <p:stCondLst>
                                    <p:cond delay="0"/>
                                  </p:stCondLst>
                                  <p:childTnLst>
                                    <p:animRot by="21600000">
                                      <p:cBhvr>
                                        <p:cTn id="17" dur="2000" fill="hold"/>
                                        <p:tgtEl>
                                          <p:spTgt spid="4">
                                            <p:txEl>
                                              <p:pRg st="1" end="1"/>
                                            </p:txEl>
                                          </p:spTgt>
                                        </p:tgtEl>
                                        <p:attrNameLst>
                                          <p:attrName>r</p:attrName>
                                        </p:attrNameLst>
                                      </p:cBhvr>
                                    </p:animRot>
                                  </p:childTnLst>
                                </p:cTn>
                              </p:par>
                            </p:childTnLst>
                          </p:cTn>
                        </p:par>
                        <p:par>
                          <p:cTn id="18" fill="hold">
                            <p:stCondLst>
                              <p:cond delay="6500"/>
                            </p:stCondLst>
                            <p:childTnLst>
                              <p:par>
                                <p:cTn id="19" presetID="7" presetClass="path" presetSubtype="0" accel="50000" decel="50000" fill="hold" nodeType="afterEffect">
                                  <p:stCondLst>
                                    <p:cond delay="0"/>
                                  </p:stCondLst>
                                  <p:childTnLst>
                                    <p:animMotion origin="layout" path="M 0 0  L 0.25 0  L 0.25 0.33333  L 0 0.33333  L 0 0  Z" pathEditMode="relative" ptsTypes="">
                                      <p:cBhvr>
                                        <p:cTn id="20" dur="2000" fill="hold"/>
                                        <p:tgtEl>
                                          <p:spTgt spid="205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alpha val="45000"/>
          </a:schemeClr>
        </a:solidFill>
        <a:effectLst/>
      </p:bgPr>
    </p:bg>
    <p:spTree>
      <p:nvGrpSpPr>
        <p:cNvPr id="1" name=""/>
        <p:cNvGrpSpPr/>
        <p:nvPr/>
      </p:nvGrpSpPr>
      <p:grpSpPr>
        <a:xfrm>
          <a:off x="0" y="0"/>
          <a:ext cx="0" cy="0"/>
          <a:chOff x="0" y="0"/>
          <a:chExt cx="0" cy="0"/>
        </a:xfrm>
      </p:grpSpPr>
      <p:sp>
        <p:nvSpPr>
          <p:cNvPr id="4" name="Round Single Corner Rectangle 3"/>
          <p:cNvSpPr/>
          <p:nvPr/>
        </p:nvSpPr>
        <p:spPr>
          <a:xfrm>
            <a:off x="152400" y="2057400"/>
            <a:ext cx="4648200" cy="2743200"/>
          </a:xfrm>
          <a:prstGeom prst="round1Rect">
            <a:avLst>
              <a:gd name="adj" fmla="val 21826"/>
            </a:avLst>
          </a:prstGeom>
          <a:effectLst>
            <a:glow rad="228600">
              <a:schemeClr val="accent5">
                <a:satMod val="175000"/>
                <a:alpha val="40000"/>
              </a:schemeClr>
            </a:glow>
            <a:outerShdw blurRad="152400" dist="317500" dir="5400000" sx="90000" sy="-19000" rotWithShape="0">
              <a:prstClr val="black">
                <a:alpha val="15000"/>
              </a:prstClr>
            </a:outerShdw>
          </a:effectLst>
        </p:spPr>
        <p:style>
          <a:lnRef idx="1">
            <a:schemeClr val="accent2"/>
          </a:lnRef>
          <a:fillRef idx="2">
            <a:schemeClr val="accent2"/>
          </a:fillRef>
          <a:effectRef idx="1">
            <a:schemeClr val="accent2"/>
          </a:effectRef>
          <a:fontRef idx="minor">
            <a:schemeClr val="dk1"/>
          </a:fontRef>
        </p:style>
        <p:txBody>
          <a:bodyPr rtlCol="0" anchor="ctr"/>
          <a:lstStyle/>
          <a:p>
            <a:r>
              <a:rPr lang="en-US" sz="2000" b="1" dirty="0" smtClean="0">
                <a:solidFill>
                  <a:srgbClr val="0070C0"/>
                </a:solidFill>
                <a:effectLst>
                  <a:outerShdw blurRad="38100" dist="38100" dir="2700000" algn="tl">
                    <a:srgbClr val="000000">
                      <a:alpha val="43137"/>
                    </a:srgbClr>
                  </a:outerShdw>
                </a:effectLst>
              </a:rPr>
              <a:t>Popular Packers &amp; Movers gives 100 guarantee for safety of your goods. We are offering very cheap and best service in Kolkata. Save precious time and money by using our service of movers and packers. </a:t>
            </a:r>
            <a:endParaRPr lang="en-US" sz="2000" b="1" dirty="0">
              <a:solidFill>
                <a:srgbClr val="0070C0"/>
              </a:solidFill>
              <a:effectLst>
                <a:outerShdw blurRad="38100" dist="38100" dir="2700000" algn="tl">
                  <a:srgbClr val="000000">
                    <a:alpha val="43137"/>
                  </a:srgbClr>
                </a:outerShdw>
              </a:effectLst>
            </a:endParaRPr>
          </a:p>
        </p:txBody>
      </p:sp>
      <p:pic>
        <p:nvPicPr>
          <p:cNvPr id="3074" name="Picture 2" descr="E:\Work\Supratb\Popular Packers\Popular Packers\Images\cheap and best.jpg"/>
          <p:cNvPicPr>
            <a:picLocks noChangeAspect="1" noChangeArrowheads="1"/>
          </p:cNvPicPr>
          <p:nvPr/>
        </p:nvPicPr>
        <p:blipFill>
          <a:blip r:embed="rId2"/>
          <a:srcRect/>
          <a:stretch>
            <a:fillRect/>
          </a:stretch>
        </p:blipFill>
        <p:spPr bwMode="auto">
          <a:xfrm>
            <a:off x="5013325" y="762000"/>
            <a:ext cx="3902075" cy="54864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advClick="0" advTm="0">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path" presetSubtype="0" accel="50000" decel="50000" fill="hold" nodeType="afterEffect">
                                  <p:stCondLst>
                                    <p:cond delay="0"/>
                                  </p:stCondLst>
                                  <p:childTnLst>
                                    <p:animMotion origin="layout" path="M 0 0  L 0.167 0  L 0.21 0.22267  L -0.04 0.22267  L 0 0  Z" pathEditMode="relative" ptsTypes="">
                                      <p:cBhvr>
                                        <p:cTn id="6" dur="2000" fill="hold"/>
                                        <p:tgtEl>
                                          <p:spTgt spid="3074"/>
                                        </p:tgtEl>
                                        <p:attrNameLst>
                                          <p:attrName>ppt_x</p:attrName>
                                          <p:attrName>ppt_y</p:attrName>
                                        </p:attrNameLst>
                                      </p:cBhvr>
                                    </p:animMotion>
                                  </p:childTnLst>
                                </p:cTn>
                              </p:par>
                            </p:childTnLst>
                          </p:cTn>
                        </p:par>
                        <p:par>
                          <p:cTn id="7" fill="hold">
                            <p:stCondLst>
                              <p:cond delay="2000"/>
                            </p:stCondLst>
                            <p:childTnLst>
                              <p:par>
                                <p:cTn id="8" presetID="8" presetClass="emph" presetSubtype="0" fill="hold" grpId="0" nodeType="afterEffect">
                                  <p:stCondLst>
                                    <p:cond delay="0"/>
                                  </p:stCondLst>
                                  <p:childTnLst>
                                    <p:animRot by="21600000">
                                      <p:cBhvr>
                                        <p:cTn id="9" dur="2000" fill="hold"/>
                                        <p:tgtEl>
                                          <p:spTgt spid="4">
                                            <p:bg/>
                                          </p:spTgt>
                                        </p:tgtEl>
                                        <p:attrNameLst>
                                          <p:attrName>r</p:attrName>
                                        </p:attrNameLst>
                                      </p:cBhvr>
                                    </p:animRot>
                                  </p:childTnLst>
                                </p:cTn>
                              </p:par>
                              <p:par>
                                <p:cTn id="10" presetID="8" presetClass="emph" presetSubtype="0" fill="hold" grpId="0" nodeType="withEffect">
                                  <p:stCondLst>
                                    <p:cond delay="0"/>
                                  </p:stCondLst>
                                  <p:iterate type="lt">
                                    <p:tmPct val="0"/>
                                  </p:iterate>
                                  <p:childTnLst>
                                    <p:animRot by="21600000">
                                      <p:cBhvr>
                                        <p:cTn id="11" dur="2000" fill="hold"/>
                                        <p:tgtEl>
                                          <p:spTgt spid="4">
                                            <p:txEl>
                                              <p:pRg st="0" end="0"/>
                                            </p:txEl>
                                          </p:spTgt>
                                        </p:tgtEl>
                                        <p:attrNameLst>
                                          <p:attrName>r</p:attrName>
                                        </p:attrNameLst>
                                      </p:cBhvr>
                                    </p:animRot>
                                  </p:childTnLst>
                                </p:cTn>
                              </p:par>
                            </p:childTnLst>
                          </p:cTn>
                        </p:par>
                        <p:par>
                          <p:cTn id="12" fill="hold">
                            <p:stCondLst>
                              <p:cond delay="4000"/>
                            </p:stCondLst>
                            <p:childTnLst>
                              <p:par>
                                <p:cTn id="13" presetID="21" presetClass="entr" presetSubtype="4" fill="hold" nodeType="afterEffect">
                                  <p:stCondLst>
                                    <p:cond delay="0"/>
                                  </p:stCondLst>
                                  <p:iterate type="lt">
                                    <p:tmPct val="0"/>
                                  </p:iterate>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heel(4)">
                                      <p:cBhvr>
                                        <p:cTn id="15"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D09CE8">
            <a:alpha val="46000"/>
          </a:srgbClr>
        </a:solidFill>
        <a:effectLst/>
      </p:bgPr>
    </p:bg>
    <p:spTree>
      <p:nvGrpSpPr>
        <p:cNvPr id="1" name=""/>
        <p:cNvGrpSpPr/>
        <p:nvPr/>
      </p:nvGrpSpPr>
      <p:grpSpPr>
        <a:xfrm>
          <a:off x="0" y="0"/>
          <a:ext cx="0" cy="0"/>
          <a:chOff x="0" y="0"/>
          <a:chExt cx="0" cy="0"/>
        </a:xfrm>
      </p:grpSpPr>
      <p:sp>
        <p:nvSpPr>
          <p:cNvPr id="3" name="Flowchart: Document 2"/>
          <p:cNvSpPr/>
          <p:nvPr/>
        </p:nvSpPr>
        <p:spPr>
          <a:xfrm>
            <a:off x="2667000" y="2286000"/>
            <a:ext cx="3733800" cy="2895600"/>
          </a:xfrm>
          <a:prstGeom prst="flowChartDocument">
            <a:avLst/>
          </a:prstGeom>
          <a:effectLst>
            <a:glow rad="228600">
              <a:schemeClr val="accent4">
                <a:satMod val="175000"/>
                <a:alpha val="40000"/>
              </a:schemeClr>
            </a:glow>
            <a:outerShdw blurRad="57150" dist="38100" dir="5400000" algn="ctr" rotWithShape="0">
              <a:schemeClr val="accent6">
                <a:shade val="9000"/>
                <a:satMod val="105000"/>
                <a:alpha val="48000"/>
              </a:schemeClr>
            </a:outerShdw>
          </a:effectLst>
        </p:spPr>
        <p:style>
          <a:lnRef idx="3">
            <a:schemeClr val="lt1"/>
          </a:lnRef>
          <a:fillRef idx="1">
            <a:schemeClr val="accent6"/>
          </a:fillRef>
          <a:effectRef idx="1">
            <a:schemeClr val="accent6"/>
          </a:effectRef>
          <a:fontRef idx="minor">
            <a:schemeClr val="lt1"/>
          </a:fontRef>
        </p:style>
        <p:txBody>
          <a:bodyPr rtlCol="0" anchor="ctr"/>
          <a:lstStyle/>
          <a:p>
            <a:endParaRPr lang="en-US" sz="2000" dirty="0" smtClean="0">
              <a:solidFill>
                <a:srgbClr val="0070C0"/>
              </a:solidFill>
              <a:effectLst>
                <a:outerShdw blurRad="38100" dist="38100" dir="2700000" algn="tl">
                  <a:srgbClr val="000000">
                    <a:alpha val="43137"/>
                  </a:srgbClr>
                </a:outerShdw>
              </a:effectLst>
            </a:endParaRPr>
          </a:p>
          <a:p>
            <a:pPr>
              <a:buFont typeface="Wingdings" pitchFamily="2" charset="2"/>
              <a:buChar char="v"/>
            </a:pPr>
            <a:endParaRPr lang="en-US" sz="2000" dirty="0">
              <a:solidFill>
                <a:srgbClr val="0070C0"/>
              </a:solidFill>
              <a:effectLst>
                <a:outerShdw blurRad="38100" dist="38100" dir="2700000" algn="tl">
                  <a:srgbClr val="000000">
                    <a:alpha val="43137"/>
                  </a:srgbClr>
                </a:outerShdw>
              </a:effectLst>
            </a:endParaRPr>
          </a:p>
          <a:p>
            <a:pPr>
              <a:buFont typeface="Wingdings" pitchFamily="2" charset="2"/>
              <a:buChar char="v"/>
            </a:pPr>
            <a:r>
              <a:rPr lang="en-US" sz="2000" dirty="0" smtClean="0">
                <a:solidFill>
                  <a:srgbClr val="0070C0"/>
                </a:solidFill>
                <a:effectLst>
                  <a:outerShdw blurRad="38100" dist="38100" dir="2700000" algn="tl">
                    <a:srgbClr val="000000">
                      <a:alpha val="43137"/>
                    </a:srgbClr>
                  </a:outerShdw>
                </a:effectLst>
              </a:rPr>
              <a:t>Residential Relocation </a:t>
            </a:r>
          </a:p>
          <a:p>
            <a:pPr>
              <a:buFont typeface="Wingdings" pitchFamily="2" charset="2"/>
              <a:buChar char="v"/>
            </a:pPr>
            <a:r>
              <a:rPr lang="en-US" sz="2000" dirty="0" smtClean="0">
                <a:solidFill>
                  <a:srgbClr val="0070C0"/>
                </a:solidFill>
                <a:effectLst>
                  <a:outerShdw blurRad="38100" dist="38100" dir="2700000" algn="tl">
                    <a:srgbClr val="000000">
                      <a:alpha val="43137"/>
                    </a:srgbClr>
                  </a:outerShdw>
                </a:effectLst>
              </a:rPr>
              <a:t> Car Movers Services </a:t>
            </a:r>
          </a:p>
          <a:p>
            <a:pPr>
              <a:buFont typeface="Wingdings" pitchFamily="2" charset="2"/>
              <a:buChar char="v"/>
            </a:pPr>
            <a:r>
              <a:rPr lang="en-US" sz="2000" dirty="0" smtClean="0">
                <a:solidFill>
                  <a:srgbClr val="0070C0"/>
                </a:solidFill>
                <a:effectLst>
                  <a:outerShdw blurRad="38100" dist="38100" dir="2700000" algn="tl">
                    <a:srgbClr val="000000">
                      <a:alpha val="43137"/>
                    </a:srgbClr>
                  </a:outerShdw>
                </a:effectLst>
              </a:rPr>
              <a:t> Office Relocation </a:t>
            </a:r>
          </a:p>
          <a:p>
            <a:pPr>
              <a:buFont typeface="Wingdings" pitchFamily="2" charset="2"/>
              <a:buChar char="v"/>
            </a:pPr>
            <a:r>
              <a:rPr lang="en-US" sz="2000" dirty="0" smtClean="0">
                <a:solidFill>
                  <a:srgbClr val="0070C0"/>
                </a:solidFill>
                <a:effectLst>
                  <a:outerShdw blurRad="38100" dist="38100" dir="2700000" algn="tl">
                    <a:srgbClr val="000000">
                      <a:alpha val="43137"/>
                    </a:srgbClr>
                  </a:outerShdw>
                </a:effectLst>
              </a:rPr>
              <a:t> Loading Services </a:t>
            </a:r>
          </a:p>
          <a:p>
            <a:pPr>
              <a:buFont typeface="Wingdings" pitchFamily="2" charset="2"/>
              <a:buChar char="v"/>
            </a:pPr>
            <a:r>
              <a:rPr lang="en-US" sz="2000" dirty="0" smtClean="0">
                <a:solidFill>
                  <a:srgbClr val="0070C0"/>
                </a:solidFill>
                <a:effectLst>
                  <a:outerShdw blurRad="38100" dist="38100" dir="2700000" algn="tl">
                    <a:srgbClr val="000000">
                      <a:alpha val="43137"/>
                    </a:srgbClr>
                  </a:outerShdw>
                </a:effectLst>
              </a:rPr>
              <a:t> Unloading Services </a:t>
            </a:r>
          </a:p>
          <a:p>
            <a:pPr>
              <a:buFont typeface="Wingdings" pitchFamily="2" charset="2"/>
              <a:buChar char="v"/>
            </a:pPr>
            <a:r>
              <a:rPr lang="en-US" sz="2000" dirty="0" smtClean="0">
                <a:solidFill>
                  <a:srgbClr val="0070C0"/>
                </a:solidFill>
                <a:effectLst>
                  <a:outerShdw blurRad="38100" dist="38100" dir="2700000" algn="tl">
                    <a:srgbClr val="000000">
                      <a:alpha val="43137"/>
                    </a:srgbClr>
                  </a:outerShdw>
                </a:effectLst>
              </a:rPr>
              <a:t> Packing Moving </a:t>
            </a:r>
          </a:p>
          <a:p>
            <a:pPr>
              <a:buFont typeface="Wingdings" pitchFamily="2" charset="2"/>
              <a:buChar char="v"/>
            </a:pPr>
            <a:r>
              <a:rPr lang="en-US" sz="2000" dirty="0" smtClean="0">
                <a:solidFill>
                  <a:srgbClr val="0070C0"/>
                </a:solidFill>
                <a:effectLst>
                  <a:outerShdw blurRad="38100" dist="38100" dir="2700000" algn="tl">
                    <a:srgbClr val="000000">
                      <a:alpha val="43137"/>
                    </a:srgbClr>
                  </a:outerShdw>
                </a:effectLst>
              </a:rPr>
              <a:t> Unpacking Services </a:t>
            </a:r>
          </a:p>
          <a:p>
            <a:pPr algn="ctr">
              <a:buFont typeface="Wingdings" pitchFamily="2" charset="2"/>
              <a:buChar char="v"/>
            </a:pPr>
            <a:endParaRPr lang="en-US" dirty="0"/>
          </a:p>
        </p:txBody>
      </p:sp>
      <p:pic>
        <p:nvPicPr>
          <p:cNvPr id="4098" name="Picture 2" descr="E:\Work\Supratb\Popular Packers\Popular Packers\Images\office shifting.jpg"/>
          <p:cNvPicPr>
            <a:picLocks noChangeAspect="1" noChangeArrowheads="1"/>
          </p:cNvPicPr>
          <p:nvPr/>
        </p:nvPicPr>
        <p:blipFill>
          <a:blip r:embed="rId2"/>
          <a:srcRect/>
          <a:stretch>
            <a:fillRect/>
          </a:stretch>
        </p:blipFill>
        <p:spPr bwMode="auto">
          <a:xfrm>
            <a:off x="609600" y="685800"/>
            <a:ext cx="1997075" cy="19970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100" name="Picture 4" descr="E:\Work\Supratb\Popular Packers\Popular Packers\Images\cheap and best packer and movers in kolkata.jpg"/>
          <p:cNvPicPr>
            <a:picLocks noChangeAspect="1" noChangeArrowheads="1"/>
          </p:cNvPicPr>
          <p:nvPr/>
        </p:nvPicPr>
        <p:blipFill>
          <a:blip r:embed="rId3"/>
          <a:srcRect/>
          <a:stretch>
            <a:fillRect/>
          </a:stretch>
        </p:blipFill>
        <p:spPr bwMode="auto">
          <a:xfrm>
            <a:off x="533400" y="4495800"/>
            <a:ext cx="2138363" cy="213836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101" name="Picture 5" descr="E:\Work\Supratb\Popular Packers\Popular Packers\Images\goods transportation in Kolkata 2.jpg"/>
          <p:cNvPicPr>
            <a:picLocks noChangeAspect="1" noChangeArrowheads="1"/>
          </p:cNvPicPr>
          <p:nvPr/>
        </p:nvPicPr>
        <p:blipFill>
          <a:blip r:embed="rId4"/>
          <a:srcRect/>
          <a:stretch>
            <a:fillRect/>
          </a:stretch>
        </p:blipFill>
        <p:spPr bwMode="auto">
          <a:xfrm>
            <a:off x="6629400" y="762000"/>
            <a:ext cx="2209801" cy="5486399"/>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advClick="0" advTm="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p:cTn id="7" dur="1000" fill="hold"/>
                                        <p:tgtEl>
                                          <p:spTgt spid="4098"/>
                                        </p:tgtEl>
                                        <p:attrNameLst>
                                          <p:attrName>ppt_w</p:attrName>
                                        </p:attrNameLst>
                                      </p:cBhvr>
                                      <p:tavLst>
                                        <p:tav tm="0">
                                          <p:val>
                                            <p:strVal val="#ppt_w*0.70"/>
                                          </p:val>
                                        </p:tav>
                                        <p:tav tm="100000">
                                          <p:val>
                                            <p:strVal val="#ppt_w"/>
                                          </p:val>
                                        </p:tav>
                                      </p:tavLst>
                                    </p:anim>
                                    <p:anim calcmode="lin" valueType="num">
                                      <p:cBhvr>
                                        <p:cTn id="8" dur="1000" fill="hold"/>
                                        <p:tgtEl>
                                          <p:spTgt spid="4098"/>
                                        </p:tgtEl>
                                        <p:attrNameLst>
                                          <p:attrName>ppt_h</p:attrName>
                                        </p:attrNameLst>
                                      </p:cBhvr>
                                      <p:tavLst>
                                        <p:tav tm="0">
                                          <p:val>
                                            <p:strVal val="#ppt_h"/>
                                          </p:val>
                                        </p:tav>
                                        <p:tav tm="100000">
                                          <p:val>
                                            <p:strVal val="#ppt_h"/>
                                          </p:val>
                                        </p:tav>
                                      </p:tavLst>
                                    </p:anim>
                                    <p:animEffect transition="in" filter="fade">
                                      <p:cBhvr>
                                        <p:cTn id="9" dur="1000"/>
                                        <p:tgtEl>
                                          <p:spTgt spid="4098"/>
                                        </p:tgtEl>
                                      </p:cBhvr>
                                    </p:animEffect>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4100"/>
                                        </p:tgtEl>
                                        <p:attrNameLst>
                                          <p:attrName>style.visibility</p:attrName>
                                        </p:attrNameLst>
                                      </p:cBhvr>
                                      <p:to>
                                        <p:strVal val="visible"/>
                                      </p:to>
                                    </p:set>
                                    <p:anim calcmode="lin" valueType="num">
                                      <p:cBhvr>
                                        <p:cTn id="13" dur="1000" fill="hold"/>
                                        <p:tgtEl>
                                          <p:spTgt spid="4100"/>
                                        </p:tgtEl>
                                        <p:attrNameLst>
                                          <p:attrName>ppt_w</p:attrName>
                                        </p:attrNameLst>
                                      </p:cBhvr>
                                      <p:tavLst>
                                        <p:tav tm="0">
                                          <p:val>
                                            <p:strVal val="#ppt_w*0.70"/>
                                          </p:val>
                                        </p:tav>
                                        <p:tav tm="100000">
                                          <p:val>
                                            <p:strVal val="#ppt_w"/>
                                          </p:val>
                                        </p:tav>
                                      </p:tavLst>
                                    </p:anim>
                                    <p:anim calcmode="lin" valueType="num">
                                      <p:cBhvr>
                                        <p:cTn id="14" dur="1000" fill="hold"/>
                                        <p:tgtEl>
                                          <p:spTgt spid="4100"/>
                                        </p:tgtEl>
                                        <p:attrNameLst>
                                          <p:attrName>ppt_h</p:attrName>
                                        </p:attrNameLst>
                                      </p:cBhvr>
                                      <p:tavLst>
                                        <p:tav tm="0">
                                          <p:val>
                                            <p:strVal val="#ppt_h"/>
                                          </p:val>
                                        </p:tav>
                                        <p:tav tm="100000">
                                          <p:val>
                                            <p:strVal val="#ppt_h"/>
                                          </p:val>
                                        </p:tav>
                                      </p:tavLst>
                                    </p:anim>
                                    <p:animEffect transition="in" filter="fade">
                                      <p:cBhvr>
                                        <p:cTn id="15" dur="1000"/>
                                        <p:tgtEl>
                                          <p:spTgt spid="4100"/>
                                        </p:tgtEl>
                                      </p:cBhvr>
                                    </p:animEffect>
                                  </p:childTnLst>
                                </p:cTn>
                              </p:par>
                            </p:childTnLst>
                          </p:cTn>
                        </p:par>
                        <p:par>
                          <p:cTn id="16" fill="hold">
                            <p:stCondLst>
                              <p:cond delay="2000"/>
                            </p:stCondLst>
                            <p:childTnLst>
                              <p:par>
                                <p:cTn id="17" presetID="8" presetClass="emph" presetSubtype="0" fill="hold" grpId="0" nodeType="afterEffect">
                                  <p:stCondLst>
                                    <p:cond delay="0"/>
                                  </p:stCondLst>
                                  <p:childTnLst>
                                    <p:animRot by="21600000">
                                      <p:cBhvr>
                                        <p:cTn id="18" dur="2000" fill="hold"/>
                                        <p:tgtEl>
                                          <p:spTgt spid="3"/>
                                        </p:tgtEl>
                                        <p:attrNameLst>
                                          <p:attrName>r</p:attrName>
                                        </p:attrNameLst>
                                      </p:cBhvr>
                                    </p:animRot>
                                  </p:childTnLst>
                                </p:cTn>
                              </p:par>
                            </p:childTnLst>
                          </p:cTn>
                        </p:par>
                        <p:par>
                          <p:cTn id="19" fill="hold">
                            <p:stCondLst>
                              <p:cond delay="4000"/>
                            </p:stCondLst>
                            <p:childTnLst>
                              <p:par>
                                <p:cTn id="20" presetID="21" presetClass="entr" presetSubtype="4" fill="hold" nodeType="afterEffect">
                                  <p:stCondLst>
                                    <p:cond delay="0"/>
                                  </p:stCondLst>
                                  <p:childTnLst>
                                    <p:set>
                                      <p:cBhvr>
                                        <p:cTn id="21" dur="1" fill="hold">
                                          <p:stCondLst>
                                            <p:cond delay="0"/>
                                          </p:stCondLst>
                                        </p:cTn>
                                        <p:tgtEl>
                                          <p:spTgt spid="4101"/>
                                        </p:tgtEl>
                                        <p:attrNameLst>
                                          <p:attrName>style.visibility</p:attrName>
                                        </p:attrNameLst>
                                      </p:cBhvr>
                                      <p:to>
                                        <p:strVal val="visible"/>
                                      </p:to>
                                    </p:set>
                                    <p:animEffect transition="in" filter="wheel(4)">
                                      <p:cBhvr>
                                        <p:cTn id="22" dur="20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B0F0">
            <a:alpha val="89000"/>
          </a:srgbClr>
        </a:solidFill>
        <a:effectLst/>
      </p:bgPr>
    </p:bg>
    <p:spTree>
      <p:nvGrpSpPr>
        <p:cNvPr id="1" name=""/>
        <p:cNvGrpSpPr/>
        <p:nvPr/>
      </p:nvGrpSpPr>
      <p:grpSpPr>
        <a:xfrm>
          <a:off x="0" y="0"/>
          <a:ext cx="0" cy="0"/>
          <a:chOff x="0" y="0"/>
          <a:chExt cx="0" cy="0"/>
        </a:xfrm>
      </p:grpSpPr>
      <p:sp>
        <p:nvSpPr>
          <p:cNvPr id="2" name="Round Same Side Corner Rectangle 1"/>
          <p:cNvSpPr/>
          <p:nvPr/>
        </p:nvSpPr>
        <p:spPr>
          <a:xfrm>
            <a:off x="609600" y="2895600"/>
            <a:ext cx="5715000" cy="3276600"/>
          </a:xfrm>
          <a:prstGeom prst="round2SameRect">
            <a:avLst>
              <a:gd name="adj1" fmla="val 16667"/>
              <a:gd name="adj2" fmla="val 0"/>
            </a:avLst>
          </a:prstGeom>
          <a:ln/>
        </p:spPr>
        <p:style>
          <a:lnRef idx="1">
            <a:schemeClr val="accent3"/>
          </a:lnRef>
          <a:fillRef idx="2">
            <a:schemeClr val="accent3"/>
          </a:fillRef>
          <a:effectRef idx="1">
            <a:schemeClr val="accent3"/>
          </a:effectRef>
          <a:fontRef idx="minor">
            <a:schemeClr val="dk1"/>
          </a:fontRef>
        </p:style>
        <p:txBody>
          <a:bodyPr rtlCol="0" anchor="ctr"/>
          <a:lstStyle/>
          <a:p>
            <a:pPr>
              <a:buFont typeface="Wingdings" pitchFamily="2" charset="2"/>
              <a:buChar char="v"/>
            </a:pPr>
            <a:r>
              <a:rPr lang="en-US" sz="1600" b="1" dirty="0" smtClean="0">
                <a:solidFill>
                  <a:srgbClr val="002060"/>
                </a:solidFill>
                <a:effectLst>
                  <a:outerShdw blurRad="38100" dist="38100" dir="2700000" algn="tl">
                    <a:srgbClr val="000000">
                      <a:alpha val="43137"/>
                    </a:srgbClr>
                  </a:outerShdw>
                </a:effectLst>
                <a:latin typeface="Lucida Calligraphy" pitchFamily="66" charset="0"/>
              </a:rPr>
              <a:t>Brand Name : Popular Packers &amp; Movers</a:t>
            </a:r>
          </a:p>
          <a:p>
            <a:pPr>
              <a:buFont typeface="Wingdings" pitchFamily="2" charset="2"/>
              <a:buChar char="v"/>
            </a:pPr>
            <a:endParaRPr lang="en-US" sz="1600" b="1" dirty="0" smtClean="0">
              <a:solidFill>
                <a:srgbClr val="002060"/>
              </a:solidFill>
              <a:effectLst>
                <a:outerShdw blurRad="38100" dist="38100" dir="2700000" algn="tl">
                  <a:srgbClr val="000000">
                    <a:alpha val="43137"/>
                  </a:srgbClr>
                </a:outerShdw>
              </a:effectLst>
              <a:latin typeface="Lucida Calligraphy" pitchFamily="66" charset="0"/>
            </a:endParaRPr>
          </a:p>
          <a:p>
            <a:pPr>
              <a:buFont typeface="Wingdings" pitchFamily="2" charset="2"/>
              <a:buChar char="v"/>
            </a:pPr>
            <a:r>
              <a:rPr lang="en-US" sz="1600" b="1" dirty="0" smtClean="0">
                <a:solidFill>
                  <a:srgbClr val="002060"/>
                </a:solidFill>
                <a:effectLst>
                  <a:outerShdw blurRad="38100" dist="38100" dir="2700000" algn="tl">
                    <a:srgbClr val="000000">
                      <a:alpha val="43137"/>
                    </a:srgbClr>
                  </a:outerShdw>
                </a:effectLst>
                <a:latin typeface="Lucida Calligraphy" pitchFamily="66" charset="0"/>
              </a:rPr>
              <a:t>Reputed packers and movers agency in Kolkata</a:t>
            </a:r>
          </a:p>
          <a:p>
            <a:pPr>
              <a:buFont typeface="Wingdings" pitchFamily="2" charset="2"/>
              <a:buChar char="v"/>
            </a:pPr>
            <a:endParaRPr lang="en-US" sz="1600" b="1" dirty="0" smtClean="0">
              <a:solidFill>
                <a:srgbClr val="002060"/>
              </a:solidFill>
              <a:effectLst>
                <a:outerShdw blurRad="38100" dist="38100" dir="2700000" algn="tl">
                  <a:srgbClr val="000000">
                    <a:alpha val="43137"/>
                  </a:srgbClr>
                </a:outerShdw>
              </a:effectLst>
              <a:latin typeface="Lucida Calligraphy" pitchFamily="66" charset="0"/>
            </a:endParaRPr>
          </a:p>
          <a:p>
            <a:pPr>
              <a:buFont typeface="Wingdings" pitchFamily="2" charset="2"/>
              <a:buChar char="v"/>
            </a:pPr>
            <a:r>
              <a:rPr lang="en-US" sz="1600" b="1" dirty="0" smtClean="0">
                <a:solidFill>
                  <a:srgbClr val="002060"/>
                </a:solidFill>
                <a:effectLst>
                  <a:outerShdw blurRad="38100" dist="38100" dir="2700000" algn="tl">
                    <a:srgbClr val="000000">
                      <a:alpha val="43137"/>
                    </a:srgbClr>
                  </a:outerShdw>
                </a:effectLst>
                <a:latin typeface="Lucida Calligraphy" pitchFamily="66" charset="0"/>
              </a:rPr>
              <a:t>We offer full comprehensive door-to-door moving and relocation services with a personal touch </a:t>
            </a:r>
          </a:p>
          <a:p>
            <a:pPr>
              <a:buFont typeface="Wingdings" pitchFamily="2" charset="2"/>
              <a:buChar char="v"/>
            </a:pPr>
            <a:endParaRPr lang="en-US" sz="1600" b="1" dirty="0" smtClean="0">
              <a:solidFill>
                <a:srgbClr val="002060"/>
              </a:solidFill>
              <a:effectLst>
                <a:outerShdw blurRad="38100" dist="38100" dir="2700000" algn="tl">
                  <a:srgbClr val="000000">
                    <a:alpha val="43137"/>
                  </a:srgbClr>
                </a:outerShdw>
              </a:effectLst>
              <a:latin typeface="Lucida Calligraphy" pitchFamily="66" charset="0"/>
            </a:endParaRPr>
          </a:p>
          <a:p>
            <a:pPr>
              <a:buFont typeface="Wingdings" pitchFamily="2" charset="2"/>
              <a:buChar char="v"/>
            </a:pPr>
            <a:r>
              <a:rPr lang="en-US" sz="1600" b="1" dirty="0" smtClean="0">
                <a:solidFill>
                  <a:srgbClr val="002060"/>
                </a:solidFill>
                <a:effectLst>
                  <a:outerShdw blurRad="38100" dist="38100" dir="2700000" algn="tl">
                    <a:srgbClr val="000000">
                      <a:alpha val="43137"/>
                    </a:srgbClr>
                  </a:outerShdw>
                </a:effectLst>
                <a:latin typeface="Lucida Calligraphy" pitchFamily="66" charset="0"/>
              </a:rPr>
              <a:t>Popular Packers &amp; Movers is represented in all the metropolitan cities and state capitals</a:t>
            </a:r>
          </a:p>
          <a:p>
            <a:pPr algn="ctr"/>
            <a:endParaRPr lang="en-US" dirty="0"/>
          </a:p>
        </p:txBody>
      </p:sp>
      <p:pic>
        <p:nvPicPr>
          <p:cNvPr id="5122" name="Picture 2" descr="E:\Work\Supratb\Popular Packers\Popular Packers\Images\10420062_797961206947047_6590391167605295757_n.jpg"/>
          <p:cNvPicPr>
            <a:picLocks noChangeAspect="1" noChangeArrowheads="1"/>
          </p:cNvPicPr>
          <p:nvPr/>
        </p:nvPicPr>
        <p:blipFill>
          <a:blip r:embed="rId2"/>
          <a:srcRect/>
          <a:stretch>
            <a:fillRect/>
          </a:stretch>
        </p:blipFill>
        <p:spPr bwMode="auto">
          <a:xfrm>
            <a:off x="6477000" y="3352800"/>
            <a:ext cx="2438400" cy="2362200"/>
          </a:xfrm>
          <a:prstGeom prst="rect">
            <a:avLst/>
          </a:prstGeom>
          <a:ln w="88900" cap="sq" cmpd="thickThin">
            <a:solidFill>
              <a:srgbClr val="000000"/>
            </a:solidFill>
            <a:prstDash val="solid"/>
            <a:miter lim="800000"/>
          </a:ln>
          <a:effectLst>
            <a:innerShdw blurRad="76200">
              <a:srgbClr val="000000"/>
            </a:innerShdw>
          </a:effectLst>
        </p:spPr>
      </p:pic>
      <p:pic>
        <p:nvPicPr>
          <p:cNvPr id="5123" name="Picture 3" descr="E:\Work\Supratb\Popular Packers\abthdr.png"/>
          <p:cNvPicPr>
            <a:picLocks noChangeAspect="1" noChangeArrowheads="1"/>
          </p:cNvPicPr>
          <p:nvPr/>
        </p:nvPicPr>
        <p:blipFill>
          <a:blip r:embed="rId3"/>
          <a:srcRect/>
          <a:stretch>
            <a:fillRect/>
          </a:stretch>
        </p:blipFill>
        <p:spPr bwMode="auto">
          <a:xfrm>
            <a:off x="0" y="0"/>
            <a:ext cx="9143999" cy="2819400"/>
          </a:xfrm>
          <a:prstGeom prst="rect">
            <a:avLst/>
          </a:prstGeom>
          <a:noFill/>
          <a:ln>
            <a:solidFill>
              <a:srgbClr val="00B0F0"/>
            </a:solidFill>
          </a:ln>
        </p:spPr>
      </p:pic>
    </p:spTree>
  </p:cSld>
  <p:clrMapOvr>
    <a:masterClrMapping/>
  </p:clrMapOvr>
  <p:transition advClick="0" advTm="0">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E:\Work\Supratb\Popular Packers\_Con.jpg"/>
          <p:cNvPicPr>
            <a:picLocks noChangeAspect="1" noChangeArrowheads="1"/>
          </p:cNvPicPr>
          <p:nvPr/>
        </p:nvPicPr>
        <p:blipFill>
          <a:blip r:embed="rId2" cstate="print"/>
          <a:srcRect/>
          <a:stretch>
            <a:fillRect/>
          </a:stretch>
        </p:blipFill>
        <p:spPr bwMode="auto">
          <a:xfrm>
            <a:off x="0" y="0"/>
            <a:ext cx="9144000" cy="1905000"/>
          </a:xfrm>
          <a:prstGeom prst="rect">
            <a:avLst/>
          </a:prstGeom>
          <a:noFill/>
        </p:spPr>
      </p:pic>
      <p:pic>
        <p:nvPicPr>
          <p:cNvPr id="6147" name="Picture 3" descr="E:\Work\Supratb\Popular Packers\Popular Packers\Images\10420062_797961206947047_6590391167605295757_n.jpg"/>
          <p:cNvPicPr>
            <a:picLocks noChangeAspect="1" noChangeArrowheads="1"/>
          </p:cNvPicPr>
          <p:nvPr/>
        </p:nvPicPr>
        <p:blipFill>
          <a:blip r:embed="rId3"/>
          <a:srcRect/>
          <a:stretch>
            <a:fillRect/>
          </a:stretch>
        </p:blipFill>
        <p:spPr bwMode="auto">
          <a:xfrm>
            <a:off x="1333500" y="1676400"/>
            <a:ext cx="2400300" cy="18288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4" name="Oval 3"/>
          <p:cNvSpPr/>
          <p:nvPr/>
        </p:nvSpPr>
        <p:spPr>
          <a:xfrm>
            <a:off x="3962400" y="1981200"/>
            <a:ext cx="5029200" cy="4495800"/>
          </a:xfrm>
          <a:prstGeom prst="ellipse">
            <a:avLst/>
          </a:prstGeom>
          <a:ln>
            <a:solidFill>
              <a:srgbClr val="D09CE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rPr>
              <a:t>Address : 6-A, Ripon Street, Park Street,Kolkata-700016, West Bengal, India</a:t>
            </a:r>
          </a:p>
          <a:p>
            <a:pPr algn="ctr"/>
            <a:endParaRPr lang="en-US" sz="1600" b="1" dirty="0" smtClean="0">
              <a:solidFill>
                <a:srgbClr val="002060"/>
              </a:solidFill>
            </a:endParaRPr>
          </a:p>
          <a:p>
            <a:pPr algn="ctr"/>
            <a:r>
              <a:rPr lang="en-US" sz="1600" b="1" dirty="0" smtClean="0">
                <a:solidFill>
                  <a:srgbClr val="002060"/>
                </a:solidFill>
              </a:rPr>
              <a:t>Contact No : 98312-35602, 93394-50984</a:t>
            </a:r>
          </a:p>
          <a:p>
            <a:pPr algn="ctr"/>
            <a:endParaRPr lang="en-US" sz="1600" b="1" dirty="0" smtClean="0">
              <a:solidFill>
                <a:srgbClr val="002060"/>
              </a:solidFill>
            </a:endParaRPr>
          </a:p>
          <a:p>
            <a:pPr algn="ctr"/>
            <a:r>
              <a:rPr lang="en-US" sz="1600" b="1" dirty="0" smtClean="0">
                <a:solidFill>
                  <a:srgbClr val="002060"/>
                </a:solidFill>
              </a:rPr>
              <a:t>Website :</a:t>
            </a:r>
          </a:p>
          <a:p>
            <a:pPr algn="ctr"/>
            <a:r>
              <a:rPr lang="en-US" sz="1600" b="1" dirty="0" smtClean="0">
                <a:solidFill>
                  <a:schemeClr val="bg2">
                    <a:lumMod val="10000"/>
                  </a:schemeClr>
                </a:solidFill>
              </a:rPr>
              <a:t>www.popularpackers.com</a:t>
            </a:r>
          </a:p>
          <a:p>
            <a:pPr algn="ctr"/>
            <a:endParaRPr lang="en-US" sz="1600" b="1" dirty="0" smtClean="0">
              <a:solidFill>
                <a:srgbClr val="002060"/>
              </a:solidFill>
            </a:endParaRPr>
          </a:p>
          <a:p>
            <a:pPr algn="ctr"/>
            <a:r>
              <a:rPr lang="en-US" sz="1600" b="1" dirty="0" smtClean="0">
                <a:solidFill>
                  <a:srgbClr val="002060"/>
                </a:solidFill>
              </a:rPr>
              <a:t>Email Id : popularpackersmovers456@gmail.com</a:t>
            </a:r>
          </a:p>
          <a:p>
            <a:pPr algn="ctr"/>
            <a:endParaRPr lang="en-US" dirty="0"/>
          </a:p>
        </p:txBody>
      </p:sp>
    </p:spTree>
  </p:cSld>
  <p:clrMapOvr>
    <a:masterClrMapping/>
  </p:clrMapOvr>
  <p:transition spd="slow" advClick="0" advTm="0">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to="" calcmode="lin" valueType="num">
                                      <p:cBhvr>
                                        <p:cTn id="7" dur="1" fill="hold"/>
                                        <p:tgtEl>
                                          <p:spTgt spid="4">
                                            <p:txEl>
                                              <p:pRg st="0" end="0"/>
                                            </p:txEl>
                                          </p:spTgt>
                                        </p:tgtEl>
                                        <p:attrNameLst>
                                          <p:attrName/>
                                        </p:attrNameLst>
                                      </p:cBhvr>
                                    </p:anim>
                                  </p:childTnLst>
                                </p:cTn>
                              </p:par>
                            </p:childTnLst>
                          </p:cTn>
                        </p:par>
                        <p:par>
                          <p:cTn id="8" fill="hold">
                            <p:stCondLst>
                              <p:cond delay="0"/>
                            </p:stCondLst>
                            <p:childTnLst>
                              <p:par>
                                <p:cTn id="9" presetID="24" presetClass="entr" presetSubtype="0" fill="hold" nodeType="after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to="" calcmode="lin" valueType="num">
                                      <p:cBhvr>
                                        <p:cTn id="11" dur="1" fill="hold"/>
                                        <p:tgtEl>
                                          <p:spTgt spid="4">
                                            <p:txEl>
                                              <p:pRg st="2" end="2"/>
                                            </p:txEl>
                                          </p:spTgt>
                                        </p:tgtEl>
                                        <p:attrNameLst>
                                          <p:attrName/>
                                        </p:attrNameLst>
                                      </p:cBhvr>
                                    </p:anim>
                                  </p:childTnLst>
                                </p:cTn>
                              </p:par>
                            </p:childTnLst>
                          </p:cTn>
                        </p:par>
                        <p:par>
                          <p:cTn id="12" fill="hold">
                            <p:stCondLst>
                              <p:cond delay="0"/>
                            </p:stCondLst>
                            <p:childTnLst>
                              <p:par>
                                <p:cTn id="13" presetID="24" presetClass="entr" presetSubtype="0" fill="hold" nodeType="after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anim to="" calcmode="lin" valueType="num">
                                      <p:cBhvr>
                                        <p:cTn id="15" dur="1" fill="hold"/>
                                        <p:tgtEl>
                                          <p:spTgt spid="4">
                                            <p:txEl>
                                              <p:pRg st="4" end="4"/>
                                            </p:txEl>
                                          </p:spTgt>
                                        </p:tgtEl>
                                        <p:attrNameLst>
                                          <p:attrName/>
                                        </p:attrNameLst>
                                      </p:cBhvr>
                                    </p:anim>
                                  </p:childTnLst>
                                </p:cTn>
                              </p:par>
                            </p:childTnLst>
                          </p:cTn>
                        </p:par>
                        <p:par>
                          <p:cTn id="16" fill="hold">
                            <p:stCondLst>
                              <p:cond delay="0"/>
                            </p:stCondLst>
                            <p:childTnLst>
                              <p:par>
                                <p:cTn id="17" presetID="24" presetClass="entr" presetSubtype="0" fill="hold" nodeType="after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anim to="" calcmode="lin" valueType="num">
                                      <p:cBhvr>
                                        <p:cTn id="19" dur="1" fill="hold"/>
                                        <p:tgtEl>
                                          <p:spTgt spid="4">
                                            <p:txEl>
                                              <p:pRg st="5" end="5"/>
                                            </p:txEl>
                                          </p:spTgt>
                                        </p:tgtEl>
                                        <p:attrNameLst>
                                          <p:attrName/>
                                        </p:attrNameLst>
                                      </p:cBhvr>
                                    </p:anim>
                                  </p:childTnLst>
                                </p:cTn>
                              </p:par>
                            </p:childTnLst>
                          </p:cTn>
                        </p:par>
                        <p:par>
                          <p:cTn id="20" fill="hold">
                            <p:stCondLst>
                              <p:cond delay="0"/>
                            </p:stCondLst>
                            <p:childTnLst>
                              <p:par>
                                <p:cTn id="21" presetID="24" presetClass="entr" presetSubtype="0" fill="hold" nodeType="after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anim to="" calcmode="lin" valueType="num">
                                      <p:cBhvr>
                                        <p:cTn id="23" dur="1" fill="hold"/>
                                        <p:tgtEl>
                                          <p:spTgt spid="4">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p:cNvSpPr/>
          <p:nvPr/>
        </p:nvSpPr>
        <p:spPr>
          <a:xfrm rot="404639">
            <a:off x="3733800" y="1219200"/>
            <a:ext cx="4038600" cy="3886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400" dirty="0" smtClean="0">
                <a:solidFill>
                  <a:srgbClr val="FF0000"/>
                </a:solidFill>
                <a:latin typeface="Algerian" pitchFamily="82" charset="0"/>
              </a:rPr>
              <a:t>T</a:t>
            </a:r>
            <a:r>
              <a:rPr lang="en-US" sz="4400" dirty="0" smtClean="0">
                <a:solidFill>
                  <a:srgbClr val="F96F6F"/>
                </a:solidFill>
                <a:latin typeface="Algerian" pitchFamily="82" charset="0"/>
              </a:rPr>
              <a:t>h</a:t>
            </a:r>
            <a:r>
              <a:rPr lang="en-US" sz="4400" dirty="0" smtClean="0">
                <a:solidFill>
                  <a:schemeClr val="accent2">
                    <a:lumMod val="75000"/>
                  </a:schemeClr>
                </a:solidFill>
                <a:latin typeface="Algerian" pitchFamily="82" charset="0"/>
              </a:rPr>
              <a:t>a</a:t>
            </a:r>
            <a:r>
              <a:rPr lang="en-US" sz="4400" dirty="0" smtClean="0">
                <a:solidFill>
                  <a:srgbClr val="0070C0"/>
                </a:solidFill>
                <a:latin typeface="Algerian" pitchFamily="82" charset="0"/>
              </a:rPr>
              <a:t>n</a:t>
            </a:r>
            <a:r>
              <a:rPr lang="en-US" sz="4400" dirty="0" smtClean="0">
                <a:solidFill>
                  <a:schemeClr val="accent5">
                    <a:lumMod val="50000"/>
                  </a:schemeClr>
                </a:solidFill>
                <a:latin typeface="Algerian" pitchFamily="82" charset="0"/>
              </a:rPr>
              <a:t>k</a:t>
            </a:r>
            <a:r>
              <a:rPr lang="en-US" sz="4400" dirty="0" smtClean="0">
                <a:latin typeface="Algerian" pitchFamily="82" charset="0"/>
              </a:rPr>
              <a:t> </a:t>
            </a:r>
            <a:r>
              <a:rPr lang="en-US" sz="4400" dirty="0" smtClean="0">
                <a:solidFill>
                  <a:srgbClr val="D09CE8"/>
                </a:solidFill>
                <a:latin typeface="Algerian" pitchFamily="82" charset="0"/>
              </a:rPr>
              <a:t>Y</a:t>
            </a:r>
            <a:r>
              <a:rPr lang="en-US" sz="4400" dirty="0" smtClean="0">
                <a:solidFill>
                  <a:srgbClr val="0070C0"/>
                </a:solidFill>
                <a:latin typeface="Algerian" pitchFamily="82" charset="0"/>
              </a:rPr>
              <a:t>o</a:t>
            </a:r>
            <a:r>
              <a:rPr lang="en-US" sz="4400" dirty="0" smtClean="0">
                <a:solidFill>
                  <a:srgbClr val="FF0000"/>
                </a:solidFill>
                <a:latin typeface="Algerian" pitchFamily="82" charset="0"/>
              </a:rPr>
              <a:t>u</a:t>
            </a:r>
            <a:endParaRPr lang="en-US" sz="4400" dirty="0">
              <a:solidFill>
                <a:srgbClr val="FF0000"/>
              </a:solidFill>
              <a:latin typeface="Algerian" pitchFamily="82" charset="0"/>
            </a:endParaRPr>
          </a:p>
        </p:txBody>
      </p:sp>
      <p:sp>
        <p:nvSpPr>
          <p:cNvPr id="6" name="Left-Right Arrow 5"/>
          <p:cNvSpPr/>
          <p:nvPr/>
        </p:nvSpPr>
        <p:spPr>
          <a:xfrm>
            <a:off x="1371600" y="0"/>
            <a:ext cx="6705600" cy="990600"/>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smtClean="0">
              <a:solidFill>
                <a:srgbClr val="CC3300"/>
              </a:solidFill>
            </a:endParaRPr>
          </a:p>
          <a:p>
            <a:pPr algn="ctr"/>
            <a:r>
              <a:rPr lang="en-US" dirty="0" smtClean="0">
                <a:solidFill>
                  <a:srgbClr val="CC3300"/>
                </a:solidFill>
              </a:rPr>
              <a:t>PowerPoint Presentation is sponsered by </a:t>
            </a:r>
          </a:p>
          <a:p>
            <a:pPr algn="ctr"/>
            <a:endParaRPr lang="en-US" dirty="0"/>
          </a:p>
        </p:txBody>
      </p:sp>
      <p:sp>
        <p:nvSpPr>
          <p:cNvPr id="7" name="Left-Right Arrow 6"/>
          <p:cNvSpPr/>
          <p:nvPr/>
        </p:nvSpPr>
        <p:spPr>
          <a:xfrm>
            <a:off x="1371600" y="5638800"/>
            <a:ext cx="6705600" cy="990600"/>
          </a:xfrm>
          <a:prstGeom prst="lef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solidFill>
                  <a:srgbClr val="002060"/>
                </a:solidFill>
                <a:latin typeface="Felix Titling" panose="04060505060202020A04" pitchFamily="82" charset="0"/>
              </a:rPr>
              <a:t>@</a:t>
            </a:r>
            <a:r>
              <a:rPr lang="en-US" dirty="0" smtClean="0">
                <a:solidFill>
                  <a:schemeClr val="bg2">
                    <a:lumMod val="75000"/>
                  </a:schemeClr>
                </a:solidFill>
                <a:latin typeface="Felix Titling" panose="04060505060202020A04" pitchFamily="82" charset="0"/>
              </a:rPr>
              <a:t> </a:t>
            </a:r>
            <a:r>
              <a:rPr lang="en-US" dirty="0">
                <a:solidFill>
                  <a:srgbClr val="CC3300"/>
                </a:solidFill>
              </a:rPr>
              <a:t>Copyright </a:t>
            </a:r>
            <a:r>
              <a:rPr lang="en-US" dirty="0" smtClean="0">
                <a:solidFill>
                  <a:srgbClr val="CC3300"/>
                </a:solidFill>
              </a:rPr>
              <a:t>www.popularpackers.com</a:t>
            </a:r>
            <a:endParaRPr lang="en-US" dirty="0">
              <a:solidFill>
                <a:srgbClr val="CC3300"/>
              </a:solidFill>
            </a:endParaRPr>
          </a:p>
          <a:p>
            <a:pPr algn="ctr"/>
            <a:endParaRPr lang="en-US" dirty="0"/>
          </a:p>
        </p:txBody>
      </p:sp>
      <p:pic>
        <p:nvPicPr>
          <p:cNvPr id="7170" name="Picture 2" descr="E:\Work\Supratb\Popular Packers\Popular Packers\Images\10420062_797961206947047_6590391167605295757_n.jpg"/>
          <p:cNvPicPr>
            <a:picLocks noChangeAspect="1" noChangeArrowheads="1"/>
          </p:cNvPicPr>
          <p:nvPr/>
        </p:nvPicPr>
        <p:blipFill>
          <a:blip r:embed="rId2"/>
          <a:srcRect/>
          <a:stretch>
            <a:fillRect/>
          </a:stretch>
        </p:blipFill>
        <p:spPr bwMode="auto">
          <a:xfrm>
            <a:off x="381000" y="2209800"/>
            <a:ext cx="2362200" cy="1714500"/>
          </a:xfrm>
          <a:prstGeom prst="flowChartAlternateProcess">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iterate type="lt">
                                    <p:tmAbs val="0"/>
                                  </p:iterate>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45" presetClass="entr" presetSubtype="0" fill="hold" nodeType="clickEffect">
                                  <p:stCondLst>
                                    <p:cond delay="0"/>
                                  </p:stCondLst>
                                  <p:iterate type="lt">
                                    <p:tmPct val="10000"/>
                                  </p:iterate>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2000"/>
                                        <p:tgtEl>
                                          <p:spTgt spid="5">
                                            <p:txEl>
                                              <p:pRg st="0" end="0"/>
                                            </p:txEl>
                                          </p:spTgt>
                                        </p:tgtEl>
                                      </p:cBhvr>
                                    </p:animEffect>
                                    <p:anim calcmode="lin" valueType="num">
                                      <p:cBhvr>
                                        <p:cTn id="13" dur="2000" fill="hold"/>
                                        <p:tgtEl>
                                          <p:spTgt spid="5">
                                            <p:txEl>
                                              <p:pRg st="0" end="0"/>
                                            </p:txEl>
                                          </p:spTgt>
                                        </p:tgtEl>
                                        <p:attrNameLst>
                                          <p:attrName>ppt_w</p:attrName>
                                        </p:attrNameLst>
                                      </p:cBhvr>
                                      <p:tavLst>
                                        <p:tav tm="0" fmla="#ppt_w*sin(2.5*pi*$)">
                                          <p:val>
                                            <p:fltVal val="0"/>
                                          </p:val>
                                        </p:tav>
                                        <p:tav tm="100000">
                                          <p:val>
                                            <p:fltVal val="1"/>
                                          </p:val>
                                        </p:tav>
                                      </p:tavLst>
                                    </p:anim>
                                    <p:anim calcmode="lin" valueType="num">
                                      <p:cBhvr>
                                        <p:cTn id="14" dur="2000" fill="hold"/>
                                        <p:tgtEl>
                                          <p:spTgt spid="5">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92</TotalTime>
  <Words>140</Words>
  <Application>Microsoft Office PowerPoint</Application>
  <PresentationFormat>On-screen Show (4:3)</PresentationFormat>
  <Paragraphs>32</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Flow</vt:lpstr>
      <vt:lpstr>Slide 1</vt:lpstr>
      <vt:lpstr>Slide 2</vt:lpstr>
      <vt:lpstr>Slide 3</vt:lpstr>
      <vt:lpstr>Slide 4</vt:lpstr>
      <vt:lpstr>Slide 5</vt:lpstr>
      <vt:lpstr>Slide 6</vt:lpstr>
      <vt:lpstr>Slide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Supriya</dc:creator>
  <cp:lastModifiedBy>Supriya</cp:lastModifiedBy>
  <cp:revision>24</cp:revision>
  <dcterms:created xsi:type="dcterms:W3CDTF">2017-02-14T09:13:40Z</dcterms:created>
  <dcterms:modified xsi:type="dcterms:W3CDTF">2017-02-14T10:46:40Z</dcterms:modified>
</cp:coreProperties>
</file>